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1" r:id="rId3"/>
    <p:sldId id="455" r:id="rId5"/>
    <p:sldId id="323" r:id="rId6"/>
    <p:sldId id="432" r:id="rId7"/>
    <p:sldId id="434" r:id="rId8"/>
    <p:sldId id="435" r:id="rId9"/>
    <p:sldId id="436" r:id="rId10"/>
    <p:sldId id="422" r:id="rId11"/>
    <p:sldId id="450" r:id="rId12"/>
    <p:sldId id="437" r:id="rId13"/>
    <p:sldId id="451" r:id="rId14"/>
    <p:sldId id="447" r:id="rId15"/>
    <p:sldId id="453" r:id="rId16"/>
    <p:sldId id="368" r:id="rId17"/>
    <p:sldId id="423" r:id="rId18"/>
    <p:sldId id="456" r:id="rId19"/>
    <p:sldId id="457" r:id="rId20"/>
    <p:sldId id="424" r:id="rId21"/>
    <p:sldId id="36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5D39"/>
    <a:srgbClr val="8637E7"/>
    <a:srgbClr val="D0CECE"/>
    <a:srgbClr val="6F004C"/>
    <a:srgbClr val="DD592E"/>
    <a:srgbClr val="6D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2.png>
</file>

<file path=ppt/media/image2.sv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场景：每个迭代都需要对旧的功能进行APP回归测试，时间是在UAT发布之后两天内完成质量保证工作</a:t>
            </a:r>
            <a:endParaRPr lang="en-US" dirty="0"/>
          </a:p>
          <a:p>
            <a:endParaRPr lang="en-US" dirty="0"/>
          </a:p>
          <a:p>
            <a:r>
              <a:rPr lang="en-US" dirty="0"/>
              <a:t>冲突：对我们团队最大的挑战是时间利用率，最初70个测试用例在一台设备上执行需要花费将近2个小时的时间，需要在本地和第三方测试平台上面进行回归测试，参与回归测试的设备有2（虚拟机）+14（真机）台，需要花费的时间 2（虚拟机）+ 14/2（真机）= 9个小时，当然这是指的各项环境指标稳定的理想情况下的时间成本，不稳定因素：（人工操作的失误or网络问题or服务端问题等）</a:t>
            </a:r>
            <a:endParaRPr lang="en-US" dirty="0"/>
          </a:p>
          <a:p>
            <a:endParaRPr lang="en-US" dirty="0"/>
          </a:p>
          <a:p>
            <a:r>
              <a:rPr lang="en-US" dirty="0"/>
              <a:t>问题：所以我们的问题是：如何提升测试效率？如何提高自动化程度，减少人工操作？</a:t>
            </a:r>
            <a:endParaRPr lang="en-US" dirty="0"/>
          </a:p>
          <a:p>
            <a:r>
              <a:rPr lang="en-US" dirty="0"/>
              <a:t> </a:t>
            </a:r>
            <a:endParaRPr lang="en-US" dirty="0"/>
          </a:p>
          <a:p>
            <a:r>
              <a:rPr lang="en-US" dirty="0"/>
              <a:t>答案： 搭建自动化测试平台，管理测试计划，达到并行测试的目的。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对我们团队最大的挑战是时间利用率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4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5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7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image" Target="../media/image4.png"/><Relationship Id="rId3" Type="http://schemas.openxmlformats.org/officeDocument/2006/relationships/tags" Target="../tags/tag19.xml"/><Relationship Id="rId2" Type="http://schemas.openxmlformats.org/officeDocument/2006/relationships/image" Target="../media/image3.png"/><Relationship Id="rId1" Type="http://schemas.openxmlformats.org/officeDocument/2006/relationships/tags" Target="../tags/tag18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2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3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image" Target="../media/image4.png"/><Relationship Id="rId3" Type="http://schemas.openxmlformats.org/officeDocument/2006/relationships/tags" Target="../tags/tag25.xml"/><Relationship Id="rId2" Type="http://schemas.openxmlformats.org/officeDocument/2006/relationships/image" Target="../media/image3.png"/><Relationship Id="rId1" Type="http://schemas.openxmlformats.org/officeDocument/2006/relationships/tags" Target="../tags/tag24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4.png"/><Relationship Id="rId3" Type="http://schemas.openxmlformats.org/officeDocument/2006/relationships/tags" Target="../tags/tag3.xml"/><Relationship Id="rId2" Type="http://schemas.openxmlformats.org/officeDocument/2006/relationships/image" Target="../media/image3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6.xml"/><Relationship Id="rId7" Type="http://schemas.openxmlformats.org/officeDocument/2006/relationships/image" Target="../media/image3.svg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6.png"/><Relationship Id="rId3" Type="http://schemas.openxmlformats.org/officeDocument/2006/relationships/image" Target="../media/image1.svg"/><Relationship Id="rId2" Type="http://schemas.openxmlformats.org/officeDocument/2006/relationships/image" Target="../media/image5.png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image" Target="../media/image4.png"/><Relationship Id="rId3" Type="http://schemas.openxmlformats.org/officeDocument/2006/relationships/tags" Target="../tags/tag11.xml"/><Relationship Id="rId2" Type="http://schemas.openxmlformats.org/officeDocument/2006/relationships/image" Target="../media/image3.png"/><Relationship Id="rId1" Type="http://schemas.openxmlformats.org/officeDocument/2006/relationships/tags" Target="../tags/tag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E75D39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2445125" y="2226310"/>
            <a:ext cx="10034483" cy="2989580"/>
            <a:chOff x="3497" y="3894"/>
            <a:chExt cx="14773" cy="4708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3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zh-CN" altLang="en-US" sz="138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畅拓科技</a:t>
              </a:r>
              <a:endParaRPr lang="zh-CN" altLang="en-US" sz="138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497" y="7004"/>
              <a:ext cx="14103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6000" b="1">
                  <a:solidFill>
                    <a:srgbClr val="E75D39"/>
                  </a:solidFill>
                  <a:latin typeface=".萍方-简" panose="020B0100000000000000" charset="-122"/>
                  <a:ea typeface=".萍方-简" panose="020B0100000000000000" charset="-122"/>
                </a:rPr>
                <a:t>2022·CHANCETOP</a:t>
              </a:r>
              <a:endParaRPr lang="en-US" altLang="zh-CN" sz="6000" b="1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4847590" y="4958080"/>
            <a:ext cx="6898640" cy="166370"/>
          </a:xfrm>
          <a:prstGeom prst="rect">
            <a:avLst/>
          </a:prstGeom>
          <a:solidFill>
            <a:srgbClr val="E75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>
            <a:off x="409575" y="-17145"/>
            <a:ext cx="4743450" cy="27609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选择测试用例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1866900"/>
            <a:ext cx="10080000" cy="4950731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选择测试设备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" y="1782445"/>
            <a:ext cx="1008000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8823325" cy="661279"/>
            <a:chOff x="328179" y="253468"/>
            <a:chExt cx="8823325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01941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测试用例在哪里执行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&amp;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什么时候开始执行？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安装有test-daemon服务的电脑</a:t>
            </a:r>
            <a:endParaRPr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发现测试设备</a:t>
            </a:r>
            <a:r>
              <a:rPr lang="en-US" altLang="zh-CN" dirty="0"/>
              <a:t>: 在mac mini上安装的虚拟机 &amp; 通过usb连接到mac min的真机，包括ios &amp; android (目前不支持在windows操作系统上进行测试)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管理executor</a:t>
            </a:r>
            <a:r>
              <a:rPr lang="en-US" altLang="zh-CN" dirty="0"/>
              <a:t>: 发现空闲且有测试任务的设备就去启动执行器，让执行器开始拉取测试用例执行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9011920" cy="661279"/>
            <a:chOff x="328179" y="253468"/>
            <a:chExt cx="9011920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20801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如何让你的工作电脑接入平台运行测试用例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安装test-daemon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&amp; 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测试资源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2042795"/>
            <a:ext cx="6985635" cy="4254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解析测试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  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708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创建测试计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434" y="5282"/>
                <a:ext cx="157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329" y="5283"/>
                <a:ext cx="159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发现测试设备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管理测试执行器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1475"/>
              <a:chOff x="830" y="6484"/>
              <a:chExt cx="2323" cy="1475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en-US" altLang="zh-CN" sz="1000" dirty="0">
                    <a:sym typeface="+mn-ea"/>
                  </a:rPr>
                  <a:t>匹配了测试对象app和测试脚本就可以在测试平台上创建测试计划和执行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194"/>
              <a:chOff x="814" y="6484"/>
              <a:chExt cx="2251" cy="219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2362"/>
              <a:chOff x="650" y="6484"/>
              <a:chExt cx="2700" cy="2362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1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292"/>
              <a:chOff x="740" y="6484"/>
              <a:chExt cx="2369" cy="3292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306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681"/>
              <a:chOff x="740" y="6484"/>
              <a:chExt cx="2369" cy="168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1903"/>
              <a:chOff x="628" y="6484"/>
              <a:chExt cx="2668" cy="1903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测试设备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39" y="7080"/>
                <a:ext cx="232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成果演示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/03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70" y="1262380"/>
            <a:ext cx="11111865" cy="77781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虚拟机并行测试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570" y="1188085"/>
            <a:ext cx="815235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未来规划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/04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755" y="1948815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D592E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545984" y="2268855"/>
            <a:ext cx="8072824" cy="1785620"/>
            <a:chOff x="6385" y="3552"/>
            <a:chExt cx="11885" cy="2812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en-US" altLang="zh-CN" sz="96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THANK YOU</a:t>
              </a:r>
              <a:endParaRPr lang="en-US" altLang="zh-CN" sz="96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628" y="3552"/>
              <a:ext cx="372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www.chancetop.com</a:t>
              </a:r>
              <a:endParaRPr lang="zh-CN" altLang="en-US" sz="20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 flipH="1">
            <a:off x="7216140" y="0"/>
            <a:ext cx="4742815" cy="276098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988695" y="3783965"/>
            <a:ext cx="7028180" cy="436880"/>
            <a:chOff x="1467" y="6049"/>
            <a:chExt cx="11068" cy="688"/>
          </a:xfrm>
        </p:grpSpPr>
        <p:sp>
          <p:nvSpPr>
            <p:cNvPr id="6" name="矩形 5"/>
            <p:cNvSpPr/>
            <p:nvPr/>
          </p:nvSpPr>
          <p:spPr>
            <a:xfrm>
              <a:off x="1641" y="6475"/>
              <a:ext cx="10863" cy="262"/>
            </a:xfrm>
            <a:prstGeom prst="rect">
              <a:avLst/>
            </a:prstGeom>
            <a:solidFill>
              <a:srgbClr val="E75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7" y="6049"/>
              <a:ext cx="1106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 fontAlgn="auto"/>
              <a:r>
                <a:rPr lang="en-US" sz="2000" kern="400" spc="100">
                  <a:solidFill>
                    <a:srgbClr val="E75D39"/>
                  </a:solidFill>
                  <a:uFillTx/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TRANSFORMING BUSINESS THROUGH TECHNOLOGY.</a:t>
              </a:r>
              <a:endParaRPr lang="zh-CN" altLang="en-US" sz="2000" kern="400" spc="100">
                <a:solidFill>
                  <a:srgbClr val="E75D39"/>
                </a:solidFill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75969" y="345482"/>
            <a:ext cx="382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F46F25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Arch &amp; Central DevOps Updates</a:t>
            </a:r>
            <a:endParaRPr lang="zh-CN" altLang="en-US" dirty="0">
              <a:solidFill>
                <a:srgbClr val="F46F25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 rot="18840205">
            <a:off x="7587155" y="1887601"/>
            <a:ext cx="3507384" cy="3507384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 rot="18840205">
            <a:off x="8174053" y="5593714"/>
            <a:ext cx="463365" cy="46336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 rot="18840205">
            <a:off x="10186782" y="1524020"/>
            <a:ext cx="189545" cy="18954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94234" y="1628800"/>
            <a:ext cx="4700246" cy="707886"/>
            <a:chOff x="5543147" y="1044179"/>
            <a:chExt cx="4700246" cy="707886"/>
          </a:xfrm>
        </p:grpSpPr>
        <p:sp>
          <p:nvSpPr>
            <p:cNvPr id="17" name="文本框 1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01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094234" y="2851312"/>
            <a:ext cx="4721683" cy="707886"/>
            <a:chOff x="5543147" y="1044179"/>
            <a:chExt cx="4721683" cy="707886"/>
          </a:xfrm>
        </p:grpSpPr>
        <p:sp>
          <p:nvSpPr>
            <p:cNvPr id="22" name="文本框 2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02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467932" y="1195468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功能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94234" y="4073824"/>
            <a:ext cx="4721683" cy="707886"/>
            <a:chOff x="5543147" y="1044179"/>
            <a:chExt cx="4721683" cy="707886"/>
          </a:xfrm>
        </p:grpSpPr>
        <p:sp>
          <p:nvSpPr>
            <p:cNvPr id="27" name="文本框 2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03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467932" y="1192869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演示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094234" y="5296337"/>
            <a:ext cx="4700246" cy="707886"/>
            <a:chOff x="5543147" y="1044179"/>
            <a:chExt cx="4700246" cy="707886"/>
          </a:xfrm>
        </p:grpSpPr>
        <p:sp>
          <p:nvSpPr>
            <p:cNvPr id="32" name="文本框 3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04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未来规划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36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7491624" y="3179189"/>
            <a:ext cx="36984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CONTENTS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40765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背景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endParaRPr lang="zh-CN" altLang="en-US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/01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4765772" cy="661279"/>
            <a:chOff x="328179" y="253468"/>
            <a:chExt cx="4765772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396216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pic>
        <p:nvPicPr>
          <p:cNvPr id="76" name="Graphic 75" descr="Social network with solid fi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0345" y="2718521"/>
            <a:ext cx="914400" cy="914400"/>
          </a:xfrm>
          <a:prstGeom prst="rect">
            <a:avLst/>
          </a:prstGeom>
        </p:spPr>
      </p:pic>
      <p:pic>
        <p:nvPicPr>
          <p:cNvPr id="78" name="Graphic 77" descr="Ethernet with solid fill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60345" y="3949663"/>
            <a:ext cx="914400" cy="914400"/>
          </a:xfrm>
          <a:prstGeom prst="rect">
            <a:avLst/>
          </a:prstGeom>
        </p:spPr>
      </p:pic>
      <p:sp>
        <p:nvSpPr>
          <p:cNvPr id="82" name="Rectangle 81"/>
          <p:cNvSpPr/>
          <p:nvPr/>
        </p:nvSpPr>
        <p:spPr>
          <a:xfrm>
            <a:off x="2774745" y="3958593"/>
            <a:ext cx="29260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解决方案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4" name="Graphic 83" descr="Atom with solid fill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60345" y="1442093"/>
            <a:ext cx="914400" cy="914400"/>
          </a:xfrm>
          <a:prstGeom prst="rect">
            <a:avLst/>
          </a:prstGeom>
        </p:spPr>
      </p:pic>
      <p:sp>
        <p:nvSpPr>
          <p:cNvPr id="85" name="Rectangle 84"/>
          <p:cNvSpPr/>
          <p:nvPr/>
        </p:nvSpPr>
        <p:spPr>
          <a:xfrm>
            <a:off x="2774745" y="1442093"/>
            <a:ext cx="42595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84"/>
          <p:cNvSpPr/>
          <p:nvPr/>
        </p:nvSpPr>
        <p:spPr>
          <a:xfrm>
            <a:off x="2774745" y="2718443"/>
            <a:ext cx="36118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r>
              <a:rPr 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130" y="2146852"/>
            <a:ext cx="5989983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每个迭代都需要对旧功能进行APP回归测试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时间窗口限制</a:t>
            </a:r>
            <a:r>
              <a:rPr lang="zh-CN" altLang="en-US" dirty="0"/>
              <a:t>：UAT发布后两天内完成质量保证工作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测试流程：</a:t>
            </a:r>
            <a:r>
              <a:rPr lang="en-US" altLang="zh-CN" dirty="0"/>
              <a:t>xxx</a:t>
            </a:r>
            <a:r>
              <a:rPr lang="zh-CN" altLang="en-US" dirty="0"/>
              <a:t>图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endParaRPr 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9130" y="1993265"/>
            <a:ext cx="1119886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测试时间不足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1</a:t>
            </a:r>
            <a:r>
              <a:rPr lang="zh-CN" altLang="en-US" dirty="0"/>
              <a:t>台设备 </a:t>
            </a:r>
            <a:r>
              <a:rPr lang="en-US" altLang="zh-CN" dirty="0"/>
              <a:t>&amp; 70</a:t>
            </a:r>
            <a:r>
              <a:rPr lang="zh-CN" altLang="en-US" dirty="0"/>
              <a:t>个测试用例 的时间花销：</a:t>
            </a:r>
            <a:r>
              <a:rPr lang="en-US" altLang="zh-CN" dirty="0"/>
              <a:t>2h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如：</a:t>
            </a:r>
            <a:r>
              <a:rPr lang="en-US" dirty="0"/>
              <a:t>参与回归测试的设备有2（虚拟机）+14（真机）台，需要花费的时间 2（虚拟机）+ 14/2（真机)= 9h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dirty="0">
                <a:sym typeface="+mn-ea"/>
              </a:rPr>
              <a:t>不稳定因素</a:t>
            </a:r>
            <a:r>
              <a:rPr lang="zh-CN" dirty="0">
                <a:sym typeface="+mn-ea"/>
              </a:rPr>
              <a:t>导致需要重新测试：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人工操作的失误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网络问题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服务端问题等</a:t>
            </a:r>
            <a:endParaRPr lang="en-US" altLang="en-US" b="1" dirty="0">
              <a:latin typeface=".萍方-简" panose="020B0100000000000000" charset="-122"/>
              <a:ea typeface=".萍方-简" panose="020B0100000000000000" charset="-122"/>
              <a:sym typeface="+mn-ea"/>
            </a:endParaRPr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人工操作参与度高</a:t>
            </a:r>
            <a:endParaRPr lang="zh-CN" altLang="en-US" b="1">
              <a:latin typeface=".萍方-简" panose="020B0100000000000000" charset="-122"/>
              <a:ea typeface=".萍方-简" panose="020B0100000000000000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需要人工参与的流程：</a:t>
            </a:r>
            <a:r>
              <a:rPr lang="en-US" altLang="zh-CN" dirty="0"/>
              <a:t>xxx</a:t>
            </a:r>
            <a:endParaRPr lang="en-US" altLang="zh-CN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缺少测试报告的管理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allure </a:t>
            </a:r>
            <a:r>
              <a:rPr lang="zh-CN" altLang="en-US" dirty="0"/>
              <a:t>测试报告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UI </a:t>
            </a:r>
            <a:r>
              <a:rPr lang="zh-CN" altLang="en-US" dirty="0"/>
              <a:t>测试报告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不支持并行测试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case</a:t>
            </a:r>
            <a:r>
              <a:rPr lang="zh-CN" altLang="en-US" dirty="0"/>
              <a:t>之间没有数据隔离，会互相干扰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 dirty="0"/>
              <a:t>没有监控和警告</a:t>
            </a:r>
            <a:endParaRPr lang="zh-CN" altLang="en-US" b="1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测试过程没有进度通知和警告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解决方案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搭建自动化测试平台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搭建测试报告管理站点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</a:t>
            </a:r>
            <a:r>
              <a:rPr lang="en-US" altLang="zh-CN" dirty="0"/>
              <a:t>test-agent</a:t>
            </a:r>
            <a:r>
              <a:rPr lang="zh-CN" altLang="en-US" dirty="0"/>
              <a:t>服务，用来</a:t>
            </a:r>
            <a:r>
              <a:rPr lang="zh-CN" altLang="en-US" dirty="0">
                <a:sym typeface="+mn-ea"/>
              </a:rPr>
              <a:t>代理第三方服务 </a:t>
            </a:r>
            <a:r>
              <a:rPr lang="en-US" altLang="zh-CN" dirty="0"/>
              <a:t>&amp; </a:t>
            </a:r>
            <a:r>
              <a:rPr lang="zh-CN" altLang="en-US" dirty="0"/>
              <a:t>创建测试数据达到数据隔离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功能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/02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解析测试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  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708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创建测试计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434" y="5282"/>
                <a:ext cx="157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329" y="5283"/>
                <a:ext cx="159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发现测试设备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管理测试执行器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1475"/>
              <a:chOff x="830" y="6484"/>
              <a:chExt cx="2323" cy="1475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en-US" altLang="zh-CN" sz="1000" dirty="0">
                    <a:sym typeface="+mn-ea"/>
                  </a:rPr>
                  <a:t>匹配了测试对象app和测试脚本就可以在测试平台上创建测试计划和执行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194"/>
              <a:chOff x="814" y="6484"/>
              <a:chExt cx="2251" cy="219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2362"/>
              <a:chOff x="650" y="6484"/>
              <a:chExt cx="2700" cy="2362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1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292"/>
              <a:chOff x="740" y="6484"/>
              <a:chExt cx="2369" cy="3292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306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681"/>
              <a:chOff x="740" y="6484"/>
              <a:chExt cx="2369" cy="168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1903"/>
              <a:chOff x="628" y="6484"/>
              <a:chExt cx="2668" cy="1903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测试设备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39" y="7080"/>
                <a:ext cx="232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TIMING" val="|0.3|0.2|0.3|0.2"/>
</p:tagLst>
</file>

<file path=ppt/tags/tag10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11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2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1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4.xml><?xml version="1.0" encoding="utf-8"?>
<p:tagLst xmlns:p="http://schemas.openxmlformats.org/presentationml/2006/main">
  <p:tag name="TIMING" val="|0.2|0.2|0.2|0.2|0.3|0.2"/>
</p:tagLst>
</file>

<file path=ppt/tags/tag15.xml><?xml version="1.0" encoding="utf-8"?>
<p:tagLst xmlns:p="http://schemas.openxmlformats.org/presentationml/2006/main">
  <p:tag name="TIMING" val="|0.2|0.2|0.2|0.2|0.3|0.2"/>
</p:tagLst>
</file>

<file path=ppt/tags/tag16.xml><?xml version="1.0" encoding="utf-8"?>
<p:tagLst xmlns:p="http://schemas.openxmlformats.org/presentationml/2006/main">
  <p:tag name="TIMING" val="|0.2|0.2|0.2|0.2|0.3|0.2"/>
</p:tagLst>
</file>

<file path=ppt/tags/tag17.xml><?xml version="1.0" encoding="utf-8"?>
<p:tagLst xmlns:p="http://schemas.openxmlformats.org/presentationml/2006/main">
  <p:tag name="TIMING" val="|0.2|0.2|0.2|0.2|0.3|0.2"/>
</p:tagLst>
</file>

<file path=ppt/tags/tag18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19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0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1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2.xml><?xml version="1.0" encoding="utf-8"?>
<p:tagLst xmlns:p="http://schemas.openxmlformats.org/presentationml/2006/main">
  <p:tag name="TIMING" val="|0.2|0.2|0.2|0.2|0.3|0.2"/>
</p:tagLst>
</file>

<file path=ppt/tags/tag23.xml><?xml version="1.0" encoding="utf-8"?>
<p:tagLst xmlns:p="http://schemas.openxmlformats.org/presentationml/2006/main">
  <p:tag name="TIMING" val="|0.2|0.2|0.2|0.2|0.3|0.2"/>
</p:tagLst>
</file>

<file path=ppt/tags/tag24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6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7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6.xml><?xml version="1.0" encoding="utf-8"?>
<p:tagLst xmlns:p="http://schemas.openxmlformats.org/presentationml/2006/main">
  <p:tag name="TIMING" val="|0.2|0.2|0.2|0.2|0.3|0.2"/>
</p:tagLst>
</file>

<file path=ppt/tags/tag7.xml><?xml version="1.0" encoding="utf-8"?>
<p:tagLst xmlns:p="http://schemas.openxmlformats.org/presentationml/2006/main">
  <p:tag name="TIMING" val="|0.2|0.2|0.2|0.2|0.3|0.2"/>
</p:tagLst>
</file>

<file path=ppt/tags/tag8.xml><?xml version="1.0" encoding="utf-8"?>
<p:tagLst xmlns:p="http://schemas.openxmlformats.org/presentationml/2006/main">
  <p:tag name="TIMING" val="|0.2|0.2|0.2|0.2|0.3|0.2"/>
</p:tagLst>
</file>

<file path=ppt/tags/tag9.xml><?xml version="1.0" encoding="utf-8"?>
<p:tagLst xmlns:p="http://schemas.openxmlformats.org/presentationml/2006/main">
  <p:tag name="TIMING" val="|0.2|0.2|0.2|0.2|0.3|0.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accent2"/>
            </a:gs>
            <a:gs pos="100000">
              <a:srgbClr val="DD592E"/>
            </a:gs>
          </a:gsLst>
          <a:lin ang="3600000" scaled="0"/>
        </a:gradFill>
        <a:ln w="25400"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lang="zh-CN" altLang="en-US" b="1">
            <a:latin typeface=".萍方-简" panose="020B0100000000000000" charset="-122"/>
            <a:ea typeface=".萍方-简" panose="020B0100000000000000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1638</Words>
  <Application>WPS Presentation</Application>
  <PresentationFormat>宽屏</PresentationFormat>
  <Paragraphs>250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9" baseType="lpstr">
      <vt:lpstr>Arial</vt:lpstr>
      <vt:lpstr>SimSun</vt:lpstr>
      <vt:lpstr>Wingdings</vt:lpstr>
      <vt:lpstr>.萍方-简</vt:lpstr>
      <vt:lpstr>冬青黑体简体中文</vt:lpstr>
      <vt:lpstr>Calibri</vt:lpstr>
      <vt:lpstr>Arial Rounded MT Bold</vt:lpstr>
      <vt:lpstr>思源黑体</vt:lpstr>
      <vt:lpstr>苹方-简</vt:lpstr>
      <vt:lpstr>Wingdings</vt:lpstr>
      <vt:lpstr>Helvetica Neue</vt:lpstr>
      <vt:lpstr>微软雅黑</vt:lpstr>
      <vt:lpstr>汉仪旗黑</vt:lpstr>
      <vt:lpstr>Arial Unicode MS</vt:lpstr>
      <vt:lpstr>SimSun</vt:lpstr>
      <vt:lpstr>宋体-简</vt:lpstr>
      <vt:lpstr>Calibri</vt:lpstr>
      <vt:lpstr>微软雅黑</vt:lpstr>
      <vt:lpstr>Apple Color Emoji</vt:lpstr>
      <vt:lpstr>Office 主题</vt:lpstr>
      <vt:lpstr>PowerPoint 演示文稿</vt:lpstr>
      <vt:lpstr>PowerPoint 演示文稿</vt:lpstr>
      <vt:lpstr>平台介绍</vt:lpstr>
      <vt:lpstr>PowerPoint 演示文稿</vt:lpstr>
      <vt:lpstr>PowerPoint 演示文稿</vt:lpstr>
      <vt:lpstr>PowerPoint 演示文稿</vt:lpstr>
      <vt:lpstr>PowerPoint 演示文稿</vt:lpstr>
      <vt:lpstr>平台进度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存在问题</vt:lpstr>
      <vt:lpstr>PowerPoint 演示文稿</vt:lpstr>
      <vt:lpstr>PowerPoint 演示文稿</vt:lpstr>
      <vt:lpstr>未来规划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chancetop</dc:creator>
  <cp:lastModifiedBy>yannilan</cp:lastModifiedBy>
  <cp:revision>126</cp:revision>
  <dcterms:created xsi:type="dcterms:W3CDTF">2023-10-10T12:15:41Z</dcterms:created>
  <dcterms:modified xsi:type="dcterms:W3CDTF">2023-10-10T12:15:41Z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B895772237134C89BB591B230F60969C</vt:lpwstr>
  </property>
  <property fmtid="{D5CDD505-2E9C-101B-9397-08002B2CF9AE}" pid="3" name="KSOProductBuildVer">
    <vt:lpwstr>1033-3.2.0.6442</vt:lpwstr>
  </property>
</Properties>
</file>

<file path=docProps/thumbnail.jpeg>
</file>